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C58CDD-423F-4050-AD4B-A4CDC418D226}" v="5" dt="2024-09-30T21:55:23.528"/>
    <p1510:client id="{B7A6711B-1429-43C0-9797-3FB9C776F953}" v="5" dt="2024-09-30T21:29:34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2967AD-4812-4F09-A41D-D0914FB06901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3B70ED-7283-4B24-B1A2-3F8EE61AFF19}">
      <dgm:prSet/>
      <dgm:spPr/>
      <dgm:t>
        <a:bodyPr/>
        <a:lstStyle/>
        <a:p>
          <a:r>
            <a:rPr lang="es-CO" dirty="0">
              <a:solidFill>
                <a:schemeClr val="bg1"/>
              </a:solidFill>
              <a:latin typeface="Amasis MT Pro Medium" panose="02040604050005020304" pitchFamily="18" charset="0"/>
            </a:rPr>
            <a:t>1. Deforestación. </a:t>
          </a:r>
          <a:endParaRPr lang="en-US" dirty="0">
            <a:solidFill>
              <a:schemeClr val="bg1"/>
            </a:solidFill>
            <a:latin typeface="Amasis MT Pro Medium" panose="02040604050005020304" pitchFamily="18" charset="0"/>
          </a:endParaRPr>
        </a:p>
      </dgm:t>
    </dgm:pt>
    <dgm:pt modelId="{0CA7E366-3164-4BD3-9C96-490CA1DD7128}" type="parTrans" cxnId="{AC969BBD-9431-412E-A1BC-C48973C1ADE6}">
      <dgm:prSet/>
      <dgm:spPr/>
      <dgm:t>
        <a:bodyPr/>
        <a:lstStyle/>
        <a:p>
          <a:endParaRPr lang="en-US"/>
        </a:p>
      </dgm:t>
    </dgm:pt>
    <dgm:pt modelId="{C671EC62-AF73-48D2-8993-A0267763BAAF}" type="sibTrans" cxnId="{AC969BBD-9431-412E-A1BC-C48973C1ADE6}">
      <dgm:prSet/>
      <dgm:spPr/>
      <dgm:t>
        <a:bodyPr/>
        <a:lstStyle/>
        <a:p>
          <a:endParaRPr lang="en-US"/>
        </a:p>
      </dgm:t>
    </dgm:pt>
    <dgm:pt modelId="{DF821001-7BDE-4069-9AB5-A7BDA90F6F2F}">
      <dgm:prSet/>
      <dgm:spPr/>
      <dgm:t>
        <a:bodyPr/>
        <a:lstStyle/>
        <a:p>
          <a:r>
            <a:rPr lang="es-CO" dirty="0">
              <a:solidFill>
                <a:schemeClr val="bg1"/>
              </a:solidFill>
              <a:latin typeface="Amasis MT Pro Medium" panose="02040604050005020304" pitchFamily="18" charset="0"/>
            </a:rPr>
            <a:t>2. Incendios forestales </a:t>
          </a:r>
          <a:endParaRPr lang="en-US" dirty="0">
            <a:solidFill>
              <a:schemeClr val="bg1"/>
            </a:solidFill>
            <a:latin typeface="Amasis MT Pro Medium" panose="02040604050005020304" pitchFamily="18" charset="0"/>
          </a:endParaRPr>
        </a:p>
      </dgm:t>
    </dgm:pt>
    <dgm:pt modelId="{9061087E-1D79-42E6-87AF-66F7687DE8D3}" type="parTrans" cxnId="{B3779D40-A203-42F6-B52B-81AF0064F0D6}">
      <dgm:prSet/>
      <dgm:spPr/>
      <dgm:t>
        <a:bodyPr/>
        <a:lstStyle/>
        <a:p>
          <a:endParaRPr lang="en-US"/>
        </a:p>
      </dgm:t>
    </dgm:pt>
    <dgm:pt modelId="{ACB365B2-11B0-4FD9-88E3-DEF279783BF1}" type="sibTrans" cxnId="{B3779D40-A203-42F6-B52B-81AF0064F0D6}">
      <dgm:prSet/>
      <dgm:spPr/>
      <dgm:t>
        <a:bodyPr/>
        <a:lstStyle/>
        <a:p>
          <a:endParaRPr lang="en-US"/>
        </a:p>
      </dgm:t>
    </dgm:pt>
    <dgm:pt modelId="{B8C3FA5F-3962-4231-AD54-5613F8785509}">
      <dgm:prSet/>
      <dgm:spPr/>
      <dgm:t>
        <a:bodyPr/>
        <a:lstStyle/>
        <a:p>
          <a:r>
            <a:rPr lang="es-CO" dirty="0">
              <a:solidFill>
                <a:schemeClr val="bg1"/>
              </a:solidFill>
              <a:latin typeface="Amasis MT Pro Medium" panose="02040604050005020304" pitchFamily="18" charset="0"/>
            </a:rPr>
            <a:t>3. Desertificación.  </a:t>
          </a:r>
          <a:endParaRPr lang="en-US" dirty="0">
            <a:solidFill>
              <a:schemeClr val="bg1"/>
            </a:solidFill>
            <a:latin typeface="Amasis MT Pro Medium" panose="02040604050005020304" pitchFamily="18" charset="0"/>
          </a:endParaRPr>
        </a:p>
      </dgm:t>
    </dgm:pt>
    <dgm:pt modelId="{5F701845-4F8B-4DD5-9DDF-86F40D07E5DC}" type="parTrans" cxnId="{6E0A4F04-1E03-4F17-BF20-235CC89D0283}">
      <dgm:prSet/>
      <dgm:spPr/>
      <dgm:t>
        <a:bodyPr/>
        <a:lstStyle/>
        <a:p>
          <a:endParaRPr lang="en-US"/>
        </a:p>
      </dgm:t>
    </dgm:pt>
    <dgm:pt modelId="{93E77E32-3D07-4A21-B730-F95ABF34B1E8}" type="sibTrans" cxnId="{6E0A4F04-1E03-4F17-BF20-235CC89D0283}">
      <dgm:prSet/>
      <dgm:spPr/>
      <dgm:t>
        <a:bodyPr/>
        <a:lstStyle/>
        <a:p>
          <a:endParaRPr lang="en-US"/>
        </a:p>
      </dgm:t>
    </dgm:pt>
    <dgm:pt modelId="{0E4DF356-DBBF-4E2D-836B-5C12616AF374}" type="pres">
      <dgm:prSet presAssocID="{252967AD-4812-4F09-A41D-D0914FB06901}" presName="vert0" presStyleCnt="0">
        <dgm:presLayoutVars>
          <dgm:dir/>
          <dgm:animOne val="branch"/>
          <dgm:animLvl val="lvl"/>
        </dgm:presLayoutVars>
      </dgm:prSet>
      <dgm:spPr/>
    </dgm:pt>
    <dgm:pt modelId="{B321382E-96E2-40FC-A6EF-7509E8FAFB61}" type="pres">
      <dgm:prSet presAssocID="{173B70ED-7283-4B24-B1A2-3F8EE61AFF19}" presName="thickLine" presStyleLbl="alignNode1" presStyleIdx="0" presStyleCnt="3"/>
      <dgm:spPr/>
    </dgm:pt>
    <dgm:pt modelId="{6ADDB0C5-D7E9-49CF-A5DD-F0A6D737797D}" type="pres">
      <dgm:prSet presAssocID="{173B70ED-7283-4B24-B1A2-3F8EE61AFF19}" presName="horz1" presStyleCnt="0"/>
      <dgm:spPr/>
    </dgm:pt>
    <dgm:pt modelId="{21FA50BE-7DA4-4F80-B09B-F1D375638749}" type="pres">
      <dgm:prSet presAssocID="{173B70ED-7283-4B24-B1A2-3F8EE61AFF19}" presName="tx1" presStyleLbl="revTx" presStyleIdx="0" presStyleCnt="3"/>
      <dgm:spPr/>
    </dgm:pt>
    <dgm:pt modelId="{B8142ADF-E6EA-4612-8D40-8358159D87F4}" type="pres">
      <dgm:prSet presAssocID="{173B70ED-7283-4B24-B1A2-3F8EE61AFF19}" presName="vert1" presStyleCnt="0"/>
      <dgm:spPr/>
    </dgm:pt>
    <dgm:pt modelId="{792A4381-B775-4242-8D7B-76958DFF9C71}" type="pres">
      <dgm:prSet presAssocID="{DF821001-7BDE-4069-9AB5-A7BDA90F6F2F}" presName="thickLine" presStyleLbl="alignNode1" presStyleIdx="1" presStyleCnt="3"/>
      <dgm:spPr/>
    </dgm:pt>
    <dgm:pt modelId="{19E87EAB-98F5-47DA-A5DB-0649302C4131}" type="pres">
      <dgm:prSet presAssocID="{DF821001-7BDE-4069-9AB5-A7BDA90F6F2F}" presName="horz1" presStyleCnt="0"/>
      <dgm:spPr/>
    </dgm:pt>
    <dgm:pt modelId="{E67FE88D-A7BD-401C-AFC5-A882D6C05999}" type="pres">
      <dgm:prSet presAssocID="{DF821001-7BDE-4069-9AB5-A7BDA90F6F2F}" presName="tx1" presStyleLbl="revTx" presStyleIdx="1" presStyleCnt="3"/>
      <dgm:spPr/>
    </dgm:pt>
    <dgm:pt modelId="{4EC9CB67-12ED-4EC5-96E3-07637E1A1BF3}" type="pres">
      <dgm:prSet presAssocID="{DF821001-7BDE-4069-9AB5-A7BDA90F6F2F}" presName="vert1" presStyleCnt="0"/>
      <dgm:spPr/>
    </dgm:pt>
    <dgm:pt modelId="{246766B5-8543-404F-96AA-EC56AD06EFF1}" type="pres">
      <dgm:prSet presAssocID="{B8C3FA5F-3962-4231-AD54-5613F8785509}" presName="thickLine" presStyleLbl="alignNode1" presStyleIdx="2" presStyleCnt="3"/>
      <dgm:spPr/>
    </dgm:pt>
    <dgm:pt modelId="{6E28DB6A-39A3-4EDC-BB6D-128454BAC92C}" type="pres">
      <dgm:prSet presAssocID="{B8C3FA5F-3962-4231-AD54-5613F8785509}" presName="horz1" presStyleCnt="0"/>
      <dgm:spPr/>
    </dgm:pt>
    <dgm:pt modelId="{E89720B9-86D7-4238-9120-473DDED35B9B}" type="pres">
      <dgm:prSet presAssocID="{B8C3FA5F-3962-4231-AD54-5613F8785509}" presName="tx1" presStyleLbl="revTx" presStyleIdx="2" presStyleCnt="3"/>
      <dgm:spPr/>
    </dgm:pt>
    <dgm:pt modelId="{B8C332A3-F5F8-43EE-8948-5388F753481B}" type="pres">
      <dgm:prSet presAssocID="{B8C3FA5F-3962-4231-AD54-5613F8785509}" presName="vert1" presStyleCnt="0"/>
      <dgm:spPr/>
    </dgm:pt>
  </dgm:ptLst>
  <dgm:cxnLst>
    <dgm:cxn modelId="{6E0A4F04-1E03-4F17-BF20-235CC89D0283}" srcId="{252967AD-4812-4F09-A41D-D0914FB06901}" destId="{B8C3FA5F-3962-4231-AD54-5613F8785509}" srcOrd="2" destOrd="0" parTransId="{5F701845-4F8B-4DD5-9DDF-86F40D07E5DC}" sibTransId="{93E77E32-3D07-4A21-B730-F95ABF34B1E8}"/>
    <dgm:cxn modelId="{2F444C36-3100-408F-B22B-8AEC41BBDCE8}" type="presOf" srcId="{173B70ED-7283-4B24-B1A2-3F8EE61AFF19}" destId="{21FA50BE-7DA4-4F80-B09B-F1D375638749}" srcOrd="0" destOrd="0" presId="urn:microsoft.com/office/officeart/2008/layout/LinedList"/>
    <dgm:cxn modelId="{B3779D40-A203-42F6-B52B-81AF0064F0D6}" srcId="{252967AD-4812-4F09-A41D-D0914FB06901}" destId="{DF821001-7BDE-4069-9AB5-A7BDA90F6F2F}" srcOrd="1" destOrd="0" parTransId="{9061087E-1D79-42E6-87AF-66F7687DE8D3}" sibTransId="{ACB365B2-11B0-4FD9-88E3-DEF279783BF1}"/>
    <dgm:cxn modelId="{2DC27C48-2786-4F0A-82DC-273CCED742E3}" type="presOf" srcId="{252967AD-4812-4F09-A41D-D0914FB06901}" destId="{0E4DF356-DBBF-4E2D-836B-5C12616AF374}" srcOrd="0" destOrd="0" presId="urn:microsoft.com/office/officeart/2008/layout/LinedList"/>
    <dgm:cxn modelId="{F1EAB34A-79A8-469A-9BEF-A2D720CAF068}" type="presOf" srcId="{DF821001-7BDE-4069-9AB5-A7BDA90F6F2F}" destId="{E67FE88D-A7BD-401C-AFC5-A882D6C05999}" srcOrd="0" destOrd="0" presId="urn:microsoft.com/office/officeart/2008/layout/LinedList"/>
    <dgm:cxn modelId="{AC969BBD-9431-412E-A1BC-C48973C1ADE6}" srcId="{252967AD-4812-4F09-A41D-D0914FB06901}" destId="{173B70ED-7283-4B24-B1A2-3F8EE61AFF19}" srcOrd="0" destOrd="0" parTransId="{0CA7E366-3164-4BD3-9C96-490CA1DD7128}" sibTransId="{C671EC62-AF73-48D2-8993-A0267763BAAF}"/>
    <dgm:cxn modelId="{546433C8-905C-4496-B1C9-FA4DD403CE79}" type="presOf" srcId="{B8C3FA5F-3962-4231-AD54-5613F8785509}" destId="{E89720B9-86D7-4238-9120-473DDED35B9B}" srcOrd="0" destOrd="0" presId="urn:microsoft.com/office/officeart/2008/layout/LinedList"/>
    <dgm:cxn modelId="{254ACF34-3CB5-4B94-AA52-03789E65638B}" type="presParOf" srcId="{0E4DF356-DBBF-4E2D-836B-5C12616AF374}" destId="{B321382E-96E2-40FC-A6EF-7509E8FAFB61}" srcOrd="0" destOrd="0" presId="urn:microsoft.com/office/officeart/2008/layout/LinedList"/>
    <dgm:cxn modelId="{A43B1904-5AA7-4F17-827C-DDBCA9FC8107}" type="presParOf" srcId="{0E4DF356-DBBF-4E2D-836B-5C12616AF374}" destId="{6ADDB0C5-D7E9-49CF-A5DD-F0A6D737797D}" srcOrd="1" destOrd="0" presId="urn:microsoft.com/office/officeart/2008/layout/LinedList"/>
    <dgm:cxn modelId="{E22A5371-37D1-44B2-BBB5-5DC623AAE258}" type="presParOf" srcId="{6ADDB0C5-D7E9-49CF-A5DD-F0A6D737797D}" destId="{21FA50BE-7DA4-4F80-B09B-F1D375638749}" srcOrd="0" destOrd="0" presId="urn:microsoft.com/office/officeart/2008/layout/LinedList"/>
    <dgm:cxn modelId="{3336916A-E8F8-4FA8-A822-EEB80826952D}" type="presParOf" srcId="{6ADDB0C5-D7E9-49CF-A5DD-F0A6D737797D}" destId="{B8142ADF-E6EA-4612-8D40-8358159D87F4}" srcOrd="1" destOrd="0" presId="urn:microsoft.com/office/officeart/2008/layout/LinedList"/>
    <dgm:cxn modelId="{A4A86AC7-7E02-4758-9BEE-EFB511C3FD9C}" type="presParOf" srcId="{0E4DF356-DBBF-4E2D-836B-5C12616AF374}" destId="{792A4381-B775-4242-8D7B-76958DFF9C71}" srcOrd="2" destOrd="0" presId="urn:microsoft.com/office/officeart/2008/layout/LinedList"/>
    <dgm:cxn modelId="{1A24ADD0-E523-46B6-BA95-062288617F5B}" type="presParOf" srcId="{0E4DF356-DBBF-4E2D-836B-5C12616AF374}" destId="{19E87EAB-98F5-47DA-A5DB-0649302C4131}" srcOrd="3" destOrd="0" presId="urn:microsoft.com/office/officeart/2008/layout/LinedList"/>
    <dgm:cxn modelId="{7BF7D3B9-633B-4FBF-99F6-22B1DB0B22F5}" type="presParOf" srcId="{19E87EAB-98F5-47DA-A5DB-0649302C4131}" destId="{E67FE88D-A7BD-401C-AFC5-A882D6C05999}" srcOrd="0" destOrd="0" presId="urn:microsoft.com/office/officeart/2008/layout/LinedList"/>
    <dgm:cxn modelId="{8EFC0318-D0EF-4795-8697-B62D6E19D31B}" type="presParOf" srcId="{19E87EAB-98F5-47DA-A5DB-0649302C4131}" destId="{4EC9CB67-12ED-4EC5-96E3-07637E1A1BF3}" srcOrd="1" destOrd="0" presId="urn:microsoft.com/office/officeart/2008/layout/LinedList"/>
    <dgm:cxn modelId="{0E49B645-A0F7-4ED6-8B7B-EC7E6DAF466B}" type="presParOf" srcId="{0E4DF356-DBBF-4E2D-836B-5C12616AF374}" destId="{246766B5-8543-404F-96AA-EC56AD06EFF1}" srcOrd="4" destOrd="0" presId="urn:microsoft.com/office/officeart/2008/layout/LinedList"/>
    <dgm:cxn modelId="{4EBA98E5-956C-4B9C-AC28-B32B50D6E93A}" type="presParOf" srcId="{0E4DF356-DBBF-4E2D-836B-5C12616AF374}" destId="{6E28DB6A-39A3-4EDC-BB6D-128454BAC92C}" srcOrd="5" destOrd="0" presId="urn:microsoft.com/office/officeart/2008/layout/LinedList"/>
    <dgm:cxn modelId="{C6061AD8-1163-4AAD-A8D9-E1B37624F525}" type="presParOf" srcId="{6E28DB6A-39A3-4EDC-BB6D-128454BAC92C}" destId="{E89720B9-86D7-4238-9120-473DDED35B9B}" srcOrd="0" destOrd="0" presId="urn:microsoft.com/office/officeart/2008/layout/LinedList"/>
    <dgm:cxn modelId="{B16C4807-541F-4688-AE54-192395F9B138}" type="presParOf" srcId="{6E28DB6A-39A3-4EDC-BB6D-128454BAC92C}" destId="{B8C332A3-F5F8-43EE-8948-5388F753481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21382E-96E2-40FC-A6EF-7509E8FAFB61}">
      <dsp:nvSpPr>
        <dsp:cNvPr id="0" name=""/>
        <dsp:cNvSpPr/>
      </dsp:nvSpPr>
      <dsp:spPr>
        <a:xfrm>
          <a:off x="0" y="1369"/>
          <a:ext cx="451318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FA50BE-7DA4-4F80-B09B-F1D375638749}">
      <dsp:nvSpPr>
        <dsp:cNvPr id="0" name=""/>
        <dsp:cNvSpPr/>
      </dsp:nvSpPr>
      <dsp:spPr>
        <a:xfrm>
          <a:off x="0" y="1369"/>
          <a:ext cx="4513187" cy="933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300" kern="1200" dirty="0">
              <a:solidFill>
                <a:schemeClr val="bg1"/>
              </a:solidFill>
              <a:latin typeface="Amasis MT Pro Medium" panose="02040604050005020304" pitchFamily="18" charset="0"/>
            </a:rPr>
            <a:t>1. Deforestación. </a:t>
          </a:r>
          <a:endParaRPr lang="en-US" sz="3300" kern="1200" dirty="0">
            <a:solidFill>
              <a:schemeClr val="bg1"/>
            </a:solidFill>
            <a:latin typeface="Amasis MT Pro Medium" panose="02040604050005020304" pitchFamily="18" charset="0"/>
          </a:endParaRPr>
        </a:p>
      </dsp:txBody>
      <dsp:txXfrm>
        <a:off x="0" y="1369"/>
        <a:ext cx="4513187" cy="933820"/>
      </dsp:txXfrm>
    </dsp:sp>
    <dsp:sp modelId="{792A4381-B775-4242-8D7B-76958DFF9C71}">
      <dsp:nvSpPr>
        <dsp:cNvPr id="0" name=""/>
        <dsp:cNvSpPr/>
      </dsp:nvSpPr>
      <dsp:spPr>
        <a:xfrm>
          <a:off x="0" y="935189"/>
          <a:ext cx="451318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7FE88D-A7BD-401C-AFC5-A882D6C05999}">
      <dsp:nvSpPr>
        <dsp:cNvPr id="0" name=""/>
        <dsp:cNvSpPr/>
      </dsp:nvSpPr>
      <dsp:spPr>
        <a:xfrm>
          <a:off x="0" y="935189"/>
          <a:ext cx="4513187" cy="933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300" kern="1200" dirty="0">
              <a:solidFill>
                <a:schemeClr val="bg1"/>
              </a:solidFill>
              <a:latin typeface="Amasis MT Pro Medium" panose="02040604050005020304" pitchFamily="18" charset="0"/>
            </a:rPr>
            <a:t>2. Incendios forestales </a:t>
          </a:r>
          <a:endParaRPr lang="en-US" sz="3300" kern="1200" dirty="0">
            <a:solidFill>
              <a:schemeClr val="bg1"/>
            </a:solidFill>
            <a:latin typeface="Amasis MT Pro Medium" panose="02040604050005020304" pitchFamily="18" charset="0"/>
          </a:endParaRPr>
        </a:p>
      </dsp:txBody>
      <dsp:txXfrm>
        <a:off x="0" y="935189"/>
        <a:ext cx="4513187" cy="933820"/>
      </dsp:txXfrm>
    </dsp:sp>
    <dsp:sp modelId="{246766B5-8543-404F-96AA-EC56AD06EFF1}">
      <dsp:nvSpPr>
        <dsp:cNvPr id="0" name=""/>
        <dsp:cNvSpPr/>
      </dsp:nvSpPr>
      <dsp:spPr>
        <a:xfrm>
          <a:off x="0" y="1869009"/>
          <a:ext cx="4513187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720B9-86D7-4238-9120-473DDED35B9B}">
      <dsp:nvSpPr>
        <dsp:cNvPr id="0" name=""/>
        <dsp:cNvSpPr/>
      </dsp:nvSpPr>
      <dsp:spPr>
        <a:xfrm>
          <a:off x="0" y="1869009"/>
          <a:ext cx="4513187" cy="933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300" kern="1200" dirty="0">
              <a:solidFill>
                <a:schemeClr val="bg1"/>
              </a:solidFill>
              <a:latin typeface="Amasis MT Pro Medium" panose="02040604050005020304" pitchFamily="18" charset="0"/>
            </a:rPr>
            <a:t>3. Desertificación.  </a:t>
          </a:r>
          <a:endParaRPr lang="en-US" sz="3300" kern="1200" dirty="0">
            <a:solidFill>
              <a:schemeClr val="bg1"/>
            </a:solidFill>
            <a:latin typeface="Amasis MT Pro Medium" panose="02040604050005020304" pitchFamily="18" charset="0"/>
          </a:endParaRPr>
        </a:p>
      </dsp:txBody>
      <dsp:txXfrm>
        <a:off x="0" y="1869009"/>
        <a:ext cx="4513187" cy="933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2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8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2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1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7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4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5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1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6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66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591C09-04EE-41A7-BC35-466CD8800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D6A395-8B77-4B2D-AA7E-1B4CE370C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685F79-C25D-0A73-231A-5363EC37E0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7099" b="8631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0D59A27-F9F5-6216-7659-FB913A176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3998501"/>
            <a:ext cx="9069050" cy="1203086"/>
          </a:xfrm>
        </p:spPr>
        <p:txBody>
          <a:bodyPr>
            <a:noAutofit/>
          </a:bodyPr>
          <a:lstStyle/>
          <a:p>
            <a:r>
              <a:rPr lang="es-CO" dirty="0">
                <a:solidFill>
                  <a:srgbClr val="FFFFFF"/>
                </a:solidFill>
              </a:rPr>
              <a:t>Contexto Ambiental y sociocultural de América Latina.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5372E1-5D0A-4FE4-B20F-D0CF85FD0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513081F5-C318-4421-A7E9-D7F6810B6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23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22CA880-E467-48B7-830F-269212307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5258B9E-C015-412F-9B81-E40D361E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umo saliendo de la tierra&#10;&#10;Descripción generada automáticamente con confianza baja">
            <a:extLst>
              <a:ext uri="{FF2B5EF4-FFF2-40B4-BE49-F238E27FC236}">
                <a16:creationId xmlns:a16="http://schemas.microsoft.com/office/drawing/2014/main" id="{2280C7A9-1DDA-6F9F-508E-1A855AC803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3112" b="1"/>
          <a:stretch/>
        </p:blipFill>
        <p:spPr>
          <a:xfrm>
            <a:off x="21" y="-149900"/>
            <a:ext cx="1219197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0CF4FBD-1944-C74B-E8FC-980275D7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406" y="1006913"/>
            <a:ext cx="4513187" cy="971531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400" dirty="0">
                <a:solidFill>
                  <a:srgbClr val="FFFFFF"/>
                </a:solidFill>
              </a:rPr>
              <a:t>Contexto Ambiental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14332FE-82B3-4EC0-8568-D87631440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7788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B5E59FA-8FDE-43F6-BEAF-F8D715BA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7633"/>
            <a:ext cx="1090506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Marcador de contenido 2">
            <a:extLst>
              <a:ext uri="{FF2B5EF4-FFF2-40B4-BE49-F238E27FC236}">
                <a16:creationId xmlns:a16="http://schemas.microsoft.com/office/drawing/2014/main" id="{7D2A6D68-2A75-577C-68C0-713EC4E18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127407"/>
              </p:ext>
            </p:extLst>
          </p:nvPr>
        </p:nvGraphicFramePr>
        <p:xfrm>
          <a:off x="1034537" y="3279100"/>
          <a:ext cx="4513187" cy="280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3193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6B7798B-71CB-436D-856A-F12F41CCF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48A232-8A4F-F8AE-10D5-450680A6C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622" y="944386"/>
            <a:ext cx="6995160" cy="21653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s-CO" sz="4400" dirty="0">
                <a:solidFill>
                  <a:srgbClr val="00B050"/>
                </a:solidFill>
              </a:rPr>
              <a:t>Producción</a:t>
            </a:r>
            <a:r>
              <a:rPr lang="en-US" sz="4400" dirty="0">
                <a:solidFill>
                  <a:srgbClr val="00B050"/>
                </a:solidFill>
              </a:rPr>
              <a:t> Industrial y Sociedad de </a:t>
            </a:r>
            <a:r>
              <a:rPr lang="en-US" sz="4400" dirty="0" err="1">
                <a:solidFill>
                  <a:srgbClr val="00B050"/>
                </a:solidFill>
              </a:rPr>
              <a:t>consumo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B71152-7AE5-006C-60AE-D4CB1C3DA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011" y="2297848"/>
            <a:ext cx="4810495" cy="4061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Amasis MT Pro Medium" panose="02040604050005020304" pitchFamily="18" charset="0"/>
              </a:rPr>
              <a:t>Generación de </a:t>
            </a:r>
            <a:r>
              <a:rPr lang="es-CO" sz="3200" dirty="0">
                <a:latin typeface="Amasis MT Pro Medium" panose="02040604050005020304" pitchFamily="18" charset="0"/>
              </a:rPr>
              <a:t>basuras</a:t>
            </a:r>
            <a:r>
              <a:rPr lang="en-US" sz="3200" dirty="0">
                <a:latin typeface="Amasis MT Pro Medium" panose="02040604050005020304" pitchFamily="18" charset="0"/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7196F6-9093-4745-B956-54758AA8A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B4C53F0E-9888-0BAE-956C-382D89A33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474" r="1" b="9688"/>
          <a:stretch/>
        </p:blipFill>
        <p:spPr>
          <a:xfrm>
            <a:off x="4443457" y="2838592"/>
            <a:ext cx="7105076" cy="30750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6F6AEE4-BA91-4A81-6062-02C2ACEF0A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29" r="13282" b="-2"/>
          <a:stretch/>
        </p:blipFill>
        <p:spPr>
          <a:xfrm>
            <a:off x="626404" y="2899016"/>
            <a:ext cx="3627276" cy="334338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C972D7-591B-45BF-BAEE-21FF532CC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D52E21-29D8-15B8-3B62-C5AB9032B329}"/>
              </a:ext>
            </a:extLst>
          </p:cNvPr>
          <p:cNvSpPr txBox="1"/>
          <p:nvPr/>
        </p:nvSpPr>
        <p:spPr>
          <a:xfrm>
            <a:off x="643467" y="2288709"/>
            <a:ext cx="3690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latin typeface="Amasis MT Pro Medium" panose="02040604050005020304" pitchFamily="18" charset="0"/>
              </a:rPr>
              <a:t>Consumo masivo </a:t>
            </a:r>
          </a:p>
        </p:txBody>
      </p:sp>
    </p:spTree>
    <p:extLst>
      <p:ext uri="{BB962C8B-B14F-4D97-AF65-F5344CB8AC3E}">
        <p14:creationId xmlns:p14="http://schemas.microsoft.com/office/powerpoint/2010/main" val="4005120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3297213-B630-4CFA-8FE1-099659C5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86C521F-4AA0-8DC6-7EA3-63639316E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3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781" y="-257784"/>
            <a:ext cx="6857999" cy="737357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D6C1DA-259E-F796-8880-C5AA778C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4566425"/>
            <a:ext cx="5127674" cy="38935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CO" sz="4400" dirty="0">
                <a:solidFill>
                  <a:srgbClr val="FFFFFF"/>
                </a:solidFill>
              </a:rPr>
              <a:t>Contexto</a:t>
            </a:r>
            <a:r>
              <a:rPr lang="en-US" sz="4400" dirty="0">
                <a:solidFill>
                  <a:srgbClr val="FFFFFF"/>
                </a:solidFill>
              </a:rPr>
              <a:t> social </a:t>
            </a:r>
            <a:r>
              <a:rPr lang="en-US" sz="4400" dirty="0" err="1">
                <a:solidFill>
                  <a:srgbClr val="FFFFFF"/>
                </a:solidFill>
              </a:rPr>
              <a:t>en</a:t>
            </a:r>
            <a:r>
              <a:rPr lang="en-US" sz="4400" dirty="0">
                <a:solidFill>
                  <a:srgbClr val="FFFFFF"/>
                </a:solidFill>
              </a:rPr>
              <a:t> América Latina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575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0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12">
            <a:extLst>
              <a:ext uri="{FF2B5EF4-FFF2-40B4-BE49-F238E27FC236}">
                <a16:creationId xmlns:a16="http://schemas.microsoft.com/office/drawing/2014/main" id="{8B5574CB-8151-4554-B056-B76C1AA8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D05058-17E3-8FA4-0354-8C279AF1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025" y="1082683"/>
            <a:ext cx="10439484" cy="12126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CO" sz="4000" dirty="0"/>
              <a:t>Éxodo, flujos migratorios y trata de personas </a:t>
            </a:r>
          </a:p>
        </p:txBody>
      </p:sp>
      <p:cxnSp>
        <p:nvCxnSpPr>
          <p:cNvPr id="33" name="Straight Connector 14">
            <a:extLst>
              <a:ext uri="{FF2B5EF4-FFF2-40B4-BE49-F238E27FC236}">
                <a16:creationId xmlns:a16="http://schemas.microsoft.com/office/drawing/2014/main" id="{6D3D073F-E673-426A-939F-C2C2C2ACE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A9739C5-4EAE-CCD2-A794-F444A4417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l="3404" r="-2" b="-2"/>
          <a:stretch/>
        </p:blipFill>
        <p:spPr>
          <a:xfrm>
            <a:off x="639234" y="2035155"/>
            <a:ext cx="10905066" cy="387057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944536-E957-40BF-93E4-DAA5CA273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60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6085F8-E39B-486C-B9B4-19F5C60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E44498-753C-4527-320E-D018778AA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03" y="1544290"/>
            <a:ext cx="4712908" cy="787883"/>
          </a:xfrm>
        </p:spPr>
        <p:txBody>
          <a:bodyPr>
            <a:normAutofit/>
          </a:bodyPr>
          <a:lstStyle/>
          <a:p>
            <a:pPr algn="ctr"/>
            <a:r>
              <a:rPr lang="es-CO" dirty="0"/>
              <a:t>Inequidad social</a:t>
            </a:r>
          </a:p>
        </p:txBody>
      </p:sp>
      <p:cxnSp>
        <p:nvCxnSpPr>
          <p:cNvPr id="30" name="Straight Connector 13">
            <a:extLst>
              <a:ext uri="{FF2B5EF4-FFF2-40B4-BE49-F238E27FC236}">
                <a16:creationId xmlns:a16="http://schemas.microsoft.com/office/drawing/2014/main" id="{20E81896-F236-4624-A5A5-7B6B1EBD7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6891B1-9578-E5E7-EC00-8CDE222A3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718" y="1171820"/>
            <a:ext cx="5718448" cy="11655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O" sz="3200" dirty="0">
                <a:latin typeface="Amasis MT Pro Medium" panose="02040604050005020304" pitchFamily="18" charset="0"/>
              </a:rPr>
              <a:t>Desigualdad en la distribución de los recursos</a:t>
            </a:r>
            <a:endParaRPr lang="en-US" sz="3200" dirty="0">
              <a:latin typeface="Amasis MT Pro Medium" panose="02040604050005020304" pitchFamily="18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880DD0E-8549-F336-6251-E7EA3EFD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12747"/>
          <a:stretch/>
        </p:blipFill>
        <p:spPr>
          <a:xfrm>
            <a:off x="619083" y="3090674"/>
            <a:ext cx="5002228" cy="24551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DB34FE-CAC4-AEA2-D1A8-5157A8FCB4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700" r="-2" b="21190"/>
          <a:stretch/>
        </p:blipFill>
        <p:spPr>
          <a:xfrm>
            <a:off x="6240394" y="3090674"/>
            <a:ext cx="5002228" cy="24426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17EBED-CD23-46F7-9944-921247CA8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0E69630-5DBC-7A82-0223-94830DC3602D}"/>
              </a:ext>
            </a:extLst>
          </p:cNvPr>
          <p:cNvCxnSpPr>
            <a:cxnSpLocks/>
          </p:cNvCxnSpPr>
          <p:nvPr/>
        </p:nvCxnSpPr>
        <p:spPr>
          <a:xfrm flipH="1">
            <a:off x="5852160" y="1078992"/>
            <a:ext cx="37725" cy="48737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27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3297213-B630-4CFA-8FE1-099659C5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65D7EE6-29A8-AF15-AFB4-C357F5BAA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70000"/>
          </a:blip>
          <a:srcRect t="1573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720486" y="720484"/>
            <a:ext cx="6857999" cy="5417036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8A0B81-17BF-DE3B-45C9-E5D337873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5306528"/>
            <a:ext cx="6641754" cy="1514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CO" dirty="0">
                <a:solidFill>
                  <a:srgbClr val="FFFFFF"/>
                </a:solidFill>
              </a:rPr>
              <a:t>Movilización social, protestas y Paro Nacional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15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7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2BCEA761-2DEA-4373-82DB-C5F9D1EF0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839CA4A-6410-1674-32F6-B831019D5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0976"/>
            <a:ext cx="6995160" cy="1967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Contexto</a:t>
            </a: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Cultural</a:t>
            </a:r>
          </a:p>
        </p:txBody>
      </p:sp>
      <p:cxnSp>
        <p:nvCxnSpPr>
          <p:cNvPr id="31" name="Straight Connector 33">
            <a:extLst>
              <a:ext uri="{FF2B5EF4-FFF2-40B4-BE49-F238E27FC236}">
                <a16:creationId xmlns:a16="http://schemas.microsoft.com/office/drawing/2014/main" id="{1BCC0F60-91C8-48FE-8B04-E185F1F61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052BD9-140E-E718-1CBE-D16EFF121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8114" y="952501"/>
            <a:ext cx="4300694" cy="2199624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2000" b="1" u="sng" dirty="0">
                <a:solidFill>
                  <a:srgbClr val="92D050"/>
                </a:solidFill>
              </a:rPr>
              <a:t>DIVERSIDAD ETNICA </a:t>
            </a:r>
          </a:p>
          <a:p>
            <a:pPr algn="just"/>
            <a:r>
              <a:rPr lang="en-US" sz="2000" b="1" u="sng" dirty="0">
                <a:solidFill>
                  <a:srgbClr val="92D050"/>
                </a:solidFill>
              </a:rPr>
              <a:t>MESTIZAJE CULTURAL</a:t>
            </a:r>
          </a:p>
          <a:p>
            <a:pPr algn="just"/>
            <a:r>
              <a:rPr lang="en-US" sz="2000" b="1" u="sng" dirty="0">
                <a:solidFill>
                  <a:srgbClr val="92D050"/>
                </a:solidFill>
              </a:rPr>
              <a:t>BUSQUEDA DE IDENTIDAD </a:t>
            </a:r>
            <a:r>
              <a:rPr lang="en-US" sz="2000" b="1" dirty="0">
                <a:solidFill>
                  <a:srgbClr val="92D050"/>
                </a:solidFill>
              </a:rPr>
              <a:t>(</a:t>
            </a:r>
            <a:r>
              <a:rPr lang="en-US" sz="2000" b="1" dirty="0" err="1">
                <a:solidFill>
                  <a:srgbClr val="92D050"/>
                </a:solidFill>
              </a:rPr>
              <a:t>tatuaje</a:t>
            </a:r>
            <a:r>
              <a:rPr lang="en-US" sz="2000" b="1" dirty="0">
                <a:solidFill>
                  <a:srgbClr val="92D050"/>
                </a:solidFill>
              </a:rPr>
              <a:t>, </a:t>
            </a:r>
            <a:r>
              <a:rPr lang="en-US" sz="2000" b="1" dirty="0" err="1">
                <a:solidFill>
                  <a:srgbClr val="92D050"/>
                </a:solidFill>
              </a:rPr>
              <a:t>tribus</a:t>
            </a:r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en-US" sz="2000" b="1" dirty="0" err="1">
                <a:solidFill>
                  <a:srgbClr val="92D050"/>
                </a:solidFill>
              </a:rPr>
              <a:t>urbanas</a:t>
            </a:r>
            <a:r>
              <a:rPr lang="en-US" sz="2000" b="1" dirty="0">
                <a:solidFill>
                  <a:srgbClr val="92D050"/>
                </a:solidFill>
              </a:rPr>
              <a:t>, </a:t>
            </a:r>
            <a:r>
              <a:rPr lang="en-US" sz="2000" b="1" dirty="0" err="1">
                <a:solidFill>
                  <a:srgbClr val="92D050"/>
                </a:solidFill>
              </a:rPr>
              <a:t>fenómenos</a:t>
            </a:r>
            <a:r>
              <a:rPr lang="en-US" sz="2000" b="1" dirty="0">
                <a:solidFill>
                  <a:srgbClr val="92D050"/>
                </a:solidFill>
              </a:rPr>
              <a:t> musicales )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5EB9E3C-2B8B-EB8D-834B-9AC20C5F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02" r="1" b="23798"/>
          <a:stretch/>
        </p:blipFill>
        <p:spPr>
          <a:xfrm>
            <a:off x="647699" y="3429000"/>
            <a:ext cx="7306733" cy="26288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FD23B6-4265-EDED-078B-F0E4836A9B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794" r="1" b="21135"/>
          <a:stretch/>
        </p:blipFill>
        <p:spPr>
          <a:xfrm>
            <a:off x="8115300" y="3429019"/>
            <a:ext cx="3433233" cy="262889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F189BA-3D2A-480F-9FAD-D9DE4271A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9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89E5E-C54F-8523-40D6-8AE0D429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664028"/>
            <a:ext cx="3360772" cy="162197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DIALOGO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INTER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E8AE812-B90D-1FDD-D3A1-78E78EBB4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194" r="13248" b="2"/>
          <a:stretch/>
        </p:blipFill>
        <p:spPr>
          <a:xfrm>
            <a:off x="1412683" y="1398333"/>
            <a:ext cx="5278777" cy="385878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9053A2-AC98-D049-D901-385D7D87C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5824" y="2556932"/>
            <a:ext cx="3360771" cy="331893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US" sz="2000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Cabe recordar que la</a:t>
            </a:r>
            <a:r>
              <a:rPr lang="es-US" sz="2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cultura implica un conjunto de creencias, formas de pensar formas de expresar, mitos, ritos, lengua y lenguajes, costumbres, etc., que integra la identidad de una </a:t>
            </a:r>
            <a:r>
              <a:rPr lang="es-US" sz="20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comunidad</a:t>
            </a:r>
            <a:r>
              <a:rPr lang="es-US" sz="2000" dirty="0" err="1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r>
              <a:rPr lang="es-US" sz="20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</a:t>
            </a:r>
            <a:r>
              <a:rPr lang="es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pueblo.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825146"/>
      </p:ext>
    </p:extLst>
  </p:cSld>
  <p:clrMapOvr>
    <a:masterClrMapping/>
  </p:clrMapOvr>
</p:sld>
</file>

<file path=ppt/theme/theme1.xml><?xml version="1.0" encoding="utf-8"?>
<a:theme xmlns:a="http://schemas.openxmlformats.org/drawingml/2006/main" name="TribuneVTI">
  <a:themeElements>
    <a:clrScheme name="amasis">
      <a:dk1>
        <a:sysClr val="windowText" lastClr="000000"/>
      </a:dk1>
      <a:lt1>
        <a:sysClr val="window" lastClr="FFFFFF"/>
      </a:lt1>
      <a:dk2>
        <a:srgbClr val="470401"/>
      </a:dk2>
      <a:lt2>
        <a:srgbClr val="EBE2E2"/>
      </a:lt2>
      <a:accent1>
        <a:srgbClr val="BD1209"/>
      </a:accent1>
      <a:accent2>
        <a:srgbClr val="F40600"/>
      </a:accent2>
      <a:accent3>
        <a:srgbClr val="F26216"/>
      </a:accent3>
      <a:accent4>
        <a:srgbClr val="F0800D"/>
      </a:accent4>
      <a:accent5>
        <a:srgbClr val="3EA8B6"/>
      </a:accent5>
      <a:accent6>
        <a:srgbClr val="005B6B"/>
      </a:accent6>
      <a:hlink>
        <a:srgbClr val="F40600"/>
      </a:hlink>
      <a:folHlink>
        <a:srgbClr val="1C7E8E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127</Words>
  <Application>Microsoft Office PowerPoint</Application>
  <PresentationFormat>Panorámica</PresentationFormat>
  <Paragraphs>19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Amasis MT Pro Medium</vt:lpstr>
      <vt:lpstr>Aptos</vt:lpstr>
      <vt:lpstr>Arial</vt:lpstr>
      <vt:lpstr>Univers Light</vt:lpstr>
      <vt:lpstr>TribuneVTI</vt:lpstr>
      <vt:lpstr>Contexto Ambiental y sociocultural de América Latina.</vt:lpstr>
      <vt:lpstr>Contexto Ambiental </vt:lpstr>
      <vt:lpstr>Producción Industrial y Sociedad de consumo</vt:lpstr>
      <vt:lpstr>Contexto social en América Latina </vt:lpstr>
      <vt:lpstr>Éxodo, flujos migratorios y trata de personas </vt:lpstr>
      <vt:lpstr>Inequidad social</vt:lpstr>
      <vt:lpstr>Movilización social, protestas y Paro Nacional </vt:lpstr>
      <vt:lpstr>Contexto Cultural</vt:lpstr>
      <vt:lpstr> DIALOGO  INTER CULTURAL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Franklin Alexander Cante Bayona</dc:creator>
  <cp:lastModifiedBy>Carlos Jimenez</cp:lastModifiedBy>
  <cp:revision>4</cp:revision>
  <dcterms:created xsi:type="dcterms:W3CDTF">2024-09-30T20:48:11Z</dcterms:created>
  <dcterms:modified xsi:type="dcterms:W3CDTF">2024-10-02T15:18:46Z</dcterms:modified>
</cp:coreProperties>
</file>